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88" r:id="rId4"/>
    <p:sldId id="292" r:id="rId5"/>
    <p:sldId id="307" r:id="rId6"/>
    <p:sldId id="299" r:id="rId7"/>
    <p:sldId id="256" r:id="rId8"/>
    <p:sldId id="259" r:id="rId9"/>
    <p:sldId id="258" r:id="rId10"/>
    <p:sldId id="287" r:id="rId11"/>
    <p:sldId id="317" r:id="rId12"/>
    <p:sldId id="318" r:id="rId13"/>
    <p:sldId id="300" r:id="rId14"/>
    <p:sldId id="280" r:id="rId15"/>
    <p:sldId id="281" r:id="rId16"/>
    <p:sldId id="309" r:id="rId17"/>
    <p:sldId id="282" r:id="rId18"/>
    <p:sldId id="285" r:id="rId19"/>
    <p:sldId id="310" r:id="rId20"/>
    <p:sldId id="313" r:id="rId21"/>
    <p:sldId id="308" r:id="rId22"/>
    <p:sldId id="314" r:id="rId23"/>
    <p:sldId id="315" r:id="rId24"/>
    <p:sldId id="316" r:id="rId25"/>
    <p:sldId id="301" r:id="rId26"/>
    <p:sldId id="319" r:id="rId27"/>
    <p:sldId id="267" r:id="rId28"/>
    <p:sldId id="302" r:id="rId29"/>
    <p:sldId id="272" r:id="rId30"/>
    <p:sldId id="273" r:id="rId31"/>
    <p:sldId id="312" r:id="rId32"/>
    <p:sldId id="311" r:id="rId33"/>
    <p:sldId id="274" r:id="rId34"/>
    <p:sldId id="275" r:id="rId35"/>
    <p:sldId id="277" r:id="rId36"/>
    <p:sldId id="296" r:id="rId37"/>
    <p:sldId id="303" r:id="rId38"/>
    <p:sldId id="298" r:id="rId39"/>
    <p:sldId id="305" r:id="rId40"/>
    <p:sldId id="30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38"/>
    <a:srgbClr val="1E2735"/>
    <a:srgbClr val="EBEBEB"/>
    <a:srgbClr val="27303D"/>
    <a:srgbClr val="511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-3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187500000000001E-2"/>
          <c:y val="1.8468010207138366E-3"/>
          <c:w val="0.96562499999999996"/>
          <c:h val="0.977838387751434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8E8-4B4A-9C3B-0BD1168E1368}"/>
              </c:ext>
            </c:extLst>
          </c:dPt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48E8-4B4A-9C3B-0BD1168E1368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48E8-4B4A-9C3B-0BD1168E1368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48E8-4B4A-9C3B-0BD1168E1368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48E8-4B4A-9C3B-0BD1168E1368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6-48E8-4B4A-9C3B-0BD1168E1368}"/>
              </c:ext>
            </c:extLst>
          </c:dPt>
          <c:dPt>
            <c:idx val="6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7-48E8-4B4A-9C3B-0BD1168E1368}"/>
              </c:ext>
            </c:extLst>
          </c:dPt>
          <c:dPt>
            <c:idx val="7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8-48E8-4B4A-9C3B-0BD1168E1368}"/>
              </c:ext>
            </c:extLst>
          </c:dPt>
          <c:cat>
            <c:strRef>
              <c:f>Sheet1!$A$2:$A$9</c:f>
              <c:strCache>
                <c:ptCount val="8"/>
                <c:pt idx="0">
                  <c:v>배경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35</c:v>
                </c:pt>
                <c:pt idx="2">
                  <c:v>45</c:v>
                </c:pt>
                <c:pt idx="3">
                  <c:v>60</c:v>
                </c:pt>
                <c:pt idx="4">
                  <c:v>40</c:v>
                </c:pt>
                <c:pt idx="5">
                  <c:v>85</c:v>
                </c:pt>
                <c:pt idx="6">
                  <c:v>55</c:v>
                </c:pt>
                <c:pt idx="7">
                  <c:v>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8E8-4B4A-9C3B-0BD1168E13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207619200"/>
        <c:axId val="207620736"/>
      </c:barChart>
      <c:catAx>
        <c:axId val="20761920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207620736"/>
        <c:crosses val="autoZero"/>
        <c:auto val="1"/>
        <c:lblAlgn val="ctr"/>
        <c:lblOffset val="100"/>
        <c:noMultiLvlLbl val="0"/>
      </c:catAx>
      <c:valAx>
        <c:axId val="20762073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07619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02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0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24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10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65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6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2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93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997C5-4A5D-4CC8-B142-AA216EC51269}" type="datetimeFigureOut">
              <a:rPr lang="ko-KR" altLang="en-US" smtClean="0"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0401C-1DEE-43AE-8EB5-B6B22946D0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35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19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Excel_____2.xls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19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1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30.png"/><Relationship Id="rId17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3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19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30000">
              <a:srgbClr val="66008F"/>
            </a:gs>
            <a:gs pos="64999">
              <a:srgbClr val="BA0066"/>
            </a:gs>
            <a:gs pos="89999">
              <a:srgbClr val="FF0000"/>
            </a:gs>
            <a:gs pos="100000">
              <a:srgbClr val="FF82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5" y="125835"/>
            <a:ext cx="6744748" cy="64804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7210357" y="433860"/>
            <a:ext cx="451492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60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배달의민족 주아" pitchFamily="18" charset="-127"/>
                <a:ea typeface="배달의민족 주아" pitchFamily="18" charset="-127"/>
              </a:rPr>
              <a:t>HUNTING</a:t>
            </a:r>
          </a:p>
          <a:p>
            <a:pPr algn="ctr"/>
            <a:r>
              <a:rPr lang="en-US" altLang="ko-KR" sz="60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배달의민족 주아" pitchFamily="18" charset="-127"/>
                <a:ea typeface="배달의민족 주아" pitchFamily="18" charset="-127"/>
              </a:rPr>
              <a:t>POCHA</a:t>
            </a:r>
            <a:endParaRPr lang="en-US" altLang="ko-KR" sz="60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745526" y="5215584"/>
            <a:ext cx="15880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2 </a:t>
            </a:r>
            <a:r>
              <a:rPr lang="ko-KR" alt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en-US" altLang="ko-K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81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05083" y="239394"/>
            <a:ext cx="7647180" cy="1480601"/>
            <a:chOff x="453236" y="372007"/>
            <a:chExt cx="7736342" cy="18460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35" y="487935"/>
              <a:ext cx="2222438" cy="69920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3094" y="481040"/>
              <a:ext cx="2306648" cy="72271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3094" y="1244834"/>
              <a:ext cx="5194320" cy="83901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052" y="1244834"/>
              <a:ext cx="2205580" cy="83901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6704" y="480997"/>
              <a:ext cx="2740571" cy="84278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453236" y="372007"/>
              <a:ext cx="7736342" cy="184606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1155" y="1883201"/>
            <a:ext cx="7651108" cy="1618723"/>
            <a:chOff x="442084" y="2356302"/>
            <a:chExt cx="7736342" cy="19475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81" y="2438965"/>
              <a:ext cx="2222454" cy="82910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0855" y="2458480"/>
              <a:ext cx="5212596" cy="17409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616" y="3354687"/>
              <a:ext cx="2206804" cy="81517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42084" y="2356302"/>
              <a:ext cx="7736342" cy="194752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01155" y="3709736"/>
            <a:ext cx="7651108" cy="1459726"/>
            <a:chOff x="274815" y="4364000"/>
            <a:chExt cx="7736342" cy="1410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/>
            <a:srcRect t="473" b="-1"/>
            <a:stretch/>
          </p:blipFill>
          <p:spPr>
            <a:xfrm>
              <a:off x="369655" y="4475323"/>
              <a:ext cx="3199481" cy="11668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1"/>
            <a:srcRect t="15351"/>
            <a:stretch/>
          </p:blipFill>
          <p:spPr>
            <a:xfrm>
              <a:off x="3699763" y="4475323"/>
              <a:ext cx="4167074" cy="116689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74815" y="4364000"/>
              <a:ext cx="7736342" cy="141015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1155" y="5366122"/>
            <a:ext cx="7651108" cy="1267894"/>
            <a:chOff x="274815" y="5885473"/>
            <a:chExt cx="7736342" cy="117989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426" y="5973406"/>
              <a:ext cx="3200469" cy="98279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1522" y="5980686"/>
              <a:ext cx="4204299" cy="934216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74815" y="5885473"/>
              <a:ext cx="7736342" cy="1179898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746828" y="239394"/>
            <a:ext cx="3151358" cy="4057181"/>
            <a:chOff x="8753365" y="304505"/>
            <a:chExt cx="3151358" cy="405718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58330" y="404964"/>
              <a:ext cx="2933568" cy="170785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58330" y="3700946"/>
              <a:ext cx="2933568" cy="54064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58330" y="2156926"/>
              <a:ext cx="2933568" cy="150869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8753365" y="304505"/>
              <a:ext cx="3151358" cy="405718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855724" y="4428934"/>
            <a:ext cx="3042462" cy="2181227"/>
            <a:chOff x="9654456" y="4321085"/>
            <a:chExt cx="2259028" cy="251743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19547" y="4455352"/>
              <a:ext cx="2129422" cy="78101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19547" y="6034641"/>
              <a:ext cx="2129421" cy="66628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19547" y="5281443"/>
              <a:ext cx="2129424" cy="64294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9654456" y="4321085"/>
              <a:ext cx="2259028" cy="251743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9522" y="267111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회원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  <a:endParaRPr lang="ko-KR" altLang="en-US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331" y="1971349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메뉴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78497" y="3740496"/>
            <a:ext cx="908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테이블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입장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41740" y="5354905"/>
            <a:ext cx="90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채팅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92665" y="257292"/>
            <a:ext cx="908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주문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결제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01452" y="4285218"/>
            <a:ext cx="90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기타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0561" y="257659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배달의민족 주아" pitchFamily="18" charset="-127"/>
                <a:ea typeface="배달의민족 주아" pitchFamily="18" charset="-127"/>
              </a:rPr>
              <a:t>유저종류</a:t>
            </a:r>
            <a:endParaRPr lang="ko-KR" altLang="en-US" sz="11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3939" y="867437"/>
            <a:ext cx="2360746" cy="210692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>
                <a:latin typeface="배달의민족 주아" pitchFamily="18" charset="-127"/>
                <a:ea typeface="배달의민족 주아" pitchFamily="18" charset="-127"/>
              </a:rPr>
              <a:t>성별종류</a:t>
            </a:r>
            <a:endParaRPr lang="ko-KR" altLang="en-US" sz="11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71867" y="1879662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메뉴 종류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64077" y="2575829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메뉴 옵션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64027" y="3807074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테이블 정보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077870" y="1898613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등록 메뉴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8803171" y="4474602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err="1">
                <a:latin typeface="배달의민족 주아" pitchFamily="18" charset="-127"/>
                <a:ea typeface="배달의민족 주아" pitchFamily="18" charset="-127"/>
              </a:rPr>
              <a:t>리워드</a:t>
            </a:r>
            <a:r>
              <a:rPr lang="en-US" altLang="ko-KR" sz="1100" b="1" dirty="0">
                <a:latin typeface="배달의민족 주아" pitchFamily="18" charset="-127"/>
                <a:ea typeface="배달의민족 주아" pitchFamily="18" charset="-127"/>
              </a:rPr>
              <a:t>_ </a:t>
            </a:r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가격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8803171" y="5232967"/>
            <a:ext cx="2360746" cy="210692"/>
          </a:xfrm>
          <a:prstGeom prst="rect">
            <a:avLst/>
          </a:prstGeom>
          <a:solidFill>
            <a:srgbClr val="1E273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latin typeface="배달의민족 주아" pitchFamily="18" charset="-127"/>
                <a:ea typeface="배달의민족 주아" pitchFamily="18" charset="-127"/>
              </a:rPr>
              <a:t>결제 타입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57231" y="5509615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채팅방</a:t>
            </a:r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 내역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063521" y="5509615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메시지 내역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020451" y="3800813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입장 내역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620224" y="304525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주문 상세 내역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525941" y="2073634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주문 요약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456710" y="5898097"/>
            <a:ext cx="2360746" cy="21069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t>당첨 </a:t>
            </a:r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내역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3065543" y="281047"/>
            <a:ext cx="1816955" cy="1734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유저 내역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5481876" y="292264"/>
            <a:ext cx="1816955" cy="1734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rgbClr val="383838"/>
                </a:solidFill>
                <a:latin typeface="배달의민족 주아" pitchFamily="18" charset="-127"/>
                <a:ea typeface="배달의민족 주아" pitchFamily="18" charset="-127"/>
              </a:rPr>
              <a:t>게스트 정보</a:t>
            </a:r>
          </a:p>
        </p:txBody>
      </p:sp>
    </p:spTree>
    <p:extLst>
      <p:ext uri="{BB962C8B-B14F-4D97-AF65-F5344CB8AC3E}">
        <p14:creationId xmlns:p14="http://schemas.microsoft.com/office/powerpoint/2010/main" val="377562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개체 17">
            <a:extLst>
              <a:ext uri="{FF2B5EF4-FFF2-40B4-BE49-F238E27FC236}">
                <a16:creationId xmlns="" xmlns:a16="http://schemas.microsoft.com/office/drawing/2014/main" id="{A8E79665-9FFA-4B00-B887-CE200F3774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702477"/>
              </p:ext>
            </p:extLst>
          </p:nvPr>
        </p:nvGraphicFramePr>
        <p:xfrm>
          <a:off x="3603625" y="412750"/>
          <a:ext cx="4984750" cy="603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4" imgW="5973939" imgH="7231443" progId="Excel.Sheet.12">
                  <p:embed/>
                </p:oleObj>
              </mc:Choice>
              <mc:Fallback>
                <p:oleObj name="Worksheet" r:id="rId4" imgW="5973939" imgH="723144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03625" y="412750"/>
                        <a:ext cx="4984750" cy="603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6C29297-8C2B-4591-998E-6CB00D57FAEE}"/>
              </a:ext>
            </a:extLst>
          </p:cNvPr>
          <p:cNvSpPr txBox="1"/>
          <p:nvPr/>
        </p:nvSpPr>
        <p:spPr>
          <a:xfrm>
            <a:off x="247145" y="417853"/>
            <a:ext cx="3144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데이터베이스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논리적 구조 관리 예시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95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8CF173C-0CEC-4E36-9713-A9733AC64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3555" r="27984" b="5000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3"/>
            <a:ext cx="12191999" cy="6859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50" y="351780"/>
            <a:ext cx="2726726" cy="969747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8293542" y="0"/>
            <a:ext cx="3898457" cy="15342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유저용 화면설계</a:t>
            </a:r>
          </a:p>
        </p:txBody>
      </p:sp>
    </p:spTree>
    <p:extLst>
      <p:ext uri="{BB962C8B-B14F-4D97-AF65-F5344CB8AC3E}">
        <p14:creationId xmlns:p14="http://schemas.microsoft.com/office/powerpoint/2010/main" val="2129955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396639A-C19E-44D3-AE93-369A5F6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52" y="1384280"/>
            <a:ext cx="9895124" cy="48711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7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396639A-C19E-44D3-AE93-369A5F6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18" y="975674"/>
            <a:ext cx="5945571" cy="2926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73" y="1222588"/>
            <a:ext cx="2769250" cy="2241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8701" b="36357"/>
          <a:stretch/>
        </p:blipFill>
        <p:spPr>
          <a:xfrm>
            <a:off x="4783873" y="4250037"/>
            <a:ext cx="3040419" cy="24720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" y="28993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396639A-C19E-44D3-AE93-369A5F6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225" y="4022616"/>
            <a:ext cx="5945571" cy="29268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396639A-C19E-44D3-AE93-369A5F6EA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918" y="975674"/>
            <a:ext cx="5945571" cy="29268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73" y="1222588"/>
            <a:ext cx="2769250" cy="2241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38701" b="36357"/>
          <a:stretch/>
        </p:blipFill>
        <p:spPr>
          <a:xfrm>
            <a:off x="4783873" y="4250037"/>
            <a:ext cx="3040419" cy="24720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" y="28993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회원가입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87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A3440BB-2E54-470A-A7C6-95D1DF9B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82" y="1231573"/>
            <a:ext cx="8548142" cy="4756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62" y="28993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/>
              <a:t>인원 정보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4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62" y="28993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/>
              <a:t>결제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58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11734800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62" y="28993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유저</a:t>
            </a:r>
            <a:r>
              <a:rPr lang="en-US" altLang="ko-KR" dirty="0"/>
              <a:t>_</a:t>
            </a:r>
            <a:r>
              <a:rPr lang="ko-KR" altLang="en-US" dirty="0"/>
              <a:t>결제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2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101323233"/>
              </p:ext>
            </p:extLst>
          </p:nvPr>
        </p:nvGraphicFramePr>
        <p:xfrm>
          <a:off x="-183026" y="-265146"/>
          <a:ext cx="10962821" cy="6876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타원 4"/>
          <p:cNvSpPr/>
          <p:nvPr/>
        </p:nvSpPr>
        <p:spPr>
          <a:xfrm>
            <a:off x="3639036" y="558846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824576" y="1399771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534738" y="2240696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321820" y="3081621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514898" y="3922546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095964" y="4763471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313076" y="5604398"/>
            <a:ext cx="889000" cy="889000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8575110" y="5889204"/>
            <a:ext cx="364932" cy="319387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3820" y="710958"/>
            <a:ext cx="604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01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2229" y="611671"/>
            <a:ext cx="268680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프로젝트 소개</a:t>
            </a:r>
            <a:endParaRPr lang="en-US" altLang="ko-KR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Intro</a:t>
            </a:r>
            <a:r>
              <a:rPr lang="ko-KR" altLang="en-US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03820" y="1552122"/>
            <a:ext cx="676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02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2229" y="1557610"/>
            <a:ext cx="380133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개발 환경</a:t>
            </a:r>
            <a:endParaRPr lang="en-US" altLang="ko-KR" sz="14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Setting</a:t>
            </a:r>
            <a:endParaRPr lang="ko-KR" altLang="en-US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3820" y="2393286"/>
            <a:ext cx="659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03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2229" y="2351149"/>
            <a:ext cx="424956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DB </a:t>
            </a: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설계</a:t>
            </a:r>
            <a:endParaRPr lang="en-US" altLang="ko-KR" sz="14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DB Plan</a:t>
            </a:r>
            <a:endParaRPr lang="ko-KR" altLang="en-US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3820" y="3234450"/>
            <a:ext cx="694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04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2229" y="3239938"/>
            <a:ext cx="342543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화면 설계</a:t>
            </a:r>
            <a:endParaRPr lang="en-US" altLang="ko-KR" sz="14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Layout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03820" y="4075614"/>
            <a:ext cx="673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05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2229" y="4052527"/>
            <a:ext cx="380133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중간 평가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Process Review</a:t>
            </a:r>
            <a:endParaRPr lang="ko-KR" altLang="en-US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3820" y="4916778"/>
            <a:ext cx="689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06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2229" y="4884166"/>
            <a:ext cx="424956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산출물</a:t>
            </a:r>
            <a:endParaRPr lang="en-US" altLang="ko-KR" sz="14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Output</a:t>
            </a:r>
            <a:endParaRPr lang="ko-KR" altLang="en-US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03820" y="5757942"/>
            <a:ext cx="684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07</a:t>
            </a:r>
            <a:endParaRPr lang="ko-KR" altLang="en-US" sz="32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52229" y="5734855"/>
            <a:ext cx="488170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평가</a:t>
            </a:r>
            <a:r>
              <a:rPr lang="en-US" altLang="ko-KR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4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및 느낀 점</a:t>
            </a:r>
            <a:endParaRPr lang="en-US" altLang="ko-KR" sz="14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white"/>
                </a:solidFill>
                <a:latin typeface="배달의민족 주아" pitchFamily="18" charset="-127"/>
                <a:ea typeface="배달의민족 주아" pitchFamily="18" charset="-127"/>
              </a:rPr>
              <a:t>Evaluation</a:t>
            </a:r>
            <a:endParaRPr lang="ko-KR" altLang="en-US" sz="900" dirty="0">
              <a:solidFill>
                <a:prstClr val="white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Freeform 11"/>
          <p:cNvSpPr>
            <a:spLocks noEditPoints="1"/>
          </p:cNvSpPr>
          <p:nvPr/>
        </p:nvSpPr>
        <p:spPr bwMode="auto">
          <a:xfrm flipH="1">
            <a:off x="9775647" y="4149047"/>
            <a:ext cx="350410" cy="430205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921675" y="841484"/>
            <a:ext cx="323722" cy="32372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24" y="1679419"/>
            <a:ext cx="329704" cy="3297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76" y="3333577"/>
            <a:ext cx="385087" cy="38508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75589" y="5071033"/>
            <a:ext cx="318298" cy="31829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34" y="2536692"/>
            <a:ext cx="297008" cy="2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05" y="0"/>
            <a:ext cx="9554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89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62" y="28993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유저 게임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-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60" y="119586"/>
            <a:ext cx="2726726" cy="969747"/>
          </a:xfrm>
          <a:prstGeom prst="rect">
            <a:avLst/>
          </a:prstGeom>
        </p:spPr>
      </p:pic>
      <p:sp>
        <p:nvSpPr>
          <p:cNvPr id="8" name="텍스트 개체 틀 3"/>
          <p:cNvSpPr txBox="1">
            <a:spLocks/>
          </p:cNvSpPr>
          <p:nvPr/>
        </p:nvSpPr>
        <p:spPr>
          <a:xfrm>
            <a:off x="8375922" y="162146"/>
            <a:ext cx="2498025" cy="64505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55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유저 게임</a:t>
            </a:r>
            <a:endParaRPr lang="en-US" altLang="ko-KR" sz="55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04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05" y="0"/>
            <a:ext cx="9554189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4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05" y="0"/>
            <a:ext cx="9554189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4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05" y="0"/>
            <a:ext cx="9554189" cy="685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97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0062" y="289932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-</a:t>
            </a:r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유저 채팅</a:t>
            </a:r>
            <a:r>
              <a:rPr lang="en-US" altLang="ko-KR" dirty="0">
                <a:latin typeface="배달의민족 주아" pitchFamily="18" charset="-127"/>
                <a:ea typeface="배달의민족 주아" pitchFamily="18" charset="-127"/>
              </a:rPr>
              <a:t>-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" y="-1"/>
            <a:ext cx="12192000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053" y="117173"/>
            <a:ext cx="2726726" cy="969747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7313240" y="152068"/>
            <a:ext cx="2498025" cy="64505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55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테이블 맵</a:t>
            </a:r>
            <a:endParaRPr lang="en-US" altLang="ko-KR" sz="55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955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AC5458A-426E-4562-9C00-078876846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19" t="33835" r="37420" b="39355"/>
          <a:stretch/>
        </p:blipFill>
        <p:spPr>
          <a:xfrm>
            <a:off x="344129" y="561206"/>
            <a:ext cx="3067664" cy="1838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D6D2623-022E-4989-B35B-6792592C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01" y="561206"/>
            <a:ext cx="5838825" cy="4162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CA08937-DAF7-4694-953D-8E8B591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29" y="4914132"/>
            <a:ext cx="61341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1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266E46-E740-4E21-9B51-4B868E4E6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500" b="54223"/>
          <a:stretch/>
        </p:blipFill>
        <p:spPr>
          <a:xfrm>
            <a:off x="0" y="0"/>
            <a:ext cx="3230880" cy="313944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D9A889A-30E6-4504-9D39-348CC6493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33" t="33778" r="37417" b="39111"/>
          <a:stretch/>
        </p:blipFill>
        <p:spPr>
          <a:xfrm>
            <a:off x="4743111" y="87384"/>
            <a:ext cx="3078480" cy="18592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5AA48B6-1C10-4447-8962-7E17ECCBC4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854" b="54963"/>
          <a:stretch/>
        </p:blipFill>
        <p:spPr>
          <a:xfrm>
            <a:off x="-2" y="112"/>
            <a:ext cx="4597924" cy="34602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A320F4C-0B16-4CFB-86FB-8F75A7B10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66" y="3287385"/>
            <a:ext cx="5667375" cy="1009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D52E49F-B634-4CB6-9CA0-BB53EA31D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038725"/>
            <a:ext cx="5819775" cy="18192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31B7D6F-B511-4522-A138-8868C3040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029777"/>
            <a:ext cx="6096000" cy="21530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AA9F0498-D910-47D6-BE99-AB5712A43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234" y="4182796"/>
            <a:ext cx="5668766" cy="263994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21BBA437-FA80-4ED0-BEB0-496377D9D5B8}"/>
              </a:ext>
            </a:extLst>
          </p:cNvPr>
          <p:cNvSpPr/>
          <p:nvPr/>
        </p:nvSpPr>
        <p:spPr>
          <a:xfrm>
            <a:off x="412955" y="6079829"/>
            <a:ext cx="1907458" cy="472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06F8794E-7DB3-48C5-BB35-5D77B31CFB38}"/>
              </a:ext>
            </a:extLst>
          </p:cNvPr>
          <p:cNvSpPr/>
          <p:nvPr/>
        </p:nvSpPr>
        <p:spPr>
          <a:xfrm>
            <a:off x="6730200" y="2554956"/>
            <a:ext cx="5461800" cy="4726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5768A0E1-ACE0-45A7-9FC1-B28B4EA5A902}"/>
              </a:ext>
            </a:extLst>
          </p:cNvPr>
          <p:cNvSpPr/>
          <p:nvPr/>
        </p:nvSpPr>
        <p:spPr>
          <a:xfrm>
            <a:off x="6695300" y="5180618"/>
            <a:ext cx="5461800" cy="9743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16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54" y="1966212"/>
            <a:ext cx="5053651" cy="36849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82" y="323567"/>
            <a:ext cx="2726726" cy="969747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8408872" y="472655"/>
            <a:ext cx="2498025" cy="64505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55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관리자용 설계</a:t>
            </a:r>
            <a:endParaRPr lang="en-US" altLang="ko-KR" sz="55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9955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28993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메인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02" y="1351612"/>
            <a:ext cx="6041173" cy="43599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1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8554" y="453079"/>
            <a:ext cx="3932237" cy="698157"/>
          </a:xfrm>
        </p:spPr>
        <p:txBody>
          <a:bodyPr/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술집 관리 프로그램</a:t>
            </a: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6" r="7056"/>
          <a:stretch>
            <a:fillRect/>
          </a:stretch>
        </p:blipFill>
        <p:spPr>
          <a:xfrm>
            <a:off x="0" y="0"/>
            <a:ext cx="12192000" cy="6852395"/>
          </a:xfrm>
        </p:spPr>
      </p:pic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25846" y="13675"/>
            <a:ext cx="5625533" cy="1534297"/>
          </a:xfrm>
        </p:spPr>
        <p:txBody>
          <a:bodyPr>
            <a:normAutofit/>
          </a:bodyPr>
          <a:lstStyle/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술집 관리 프로그램</a:t>
            </a:r>
          </a:p>
        </p:txBody>
      </p:sp>
      <p:sp>
        <p:nvSpPr>
          <p:cNvPr id="6" name="구름 모양 설명선 5"/>
          <p:cNvSpPr/>
          <p:nvPr/>
        </p:nvSpPr>
        <p:spPr>
          <a:xfrm>
            <a:off x="8118729" y="1614615"/>
            <a:ext cx="3949703" cy="155695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07" y="1820561"/>
            <a:ext cx="2570205" cy="112858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77" y="164756"/>
            <a:ext cx="2726726" cy="9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39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7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51" y="986534"/>
            <a:ext cx="8679734" cy="5146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62" y="289932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회원관리</a:t>
            </a:r>
            <a:r>
              <a:rPr lang="en-US" altLang="ko-KR" dirty="0"/>
              <a:t>, </a:t>
            </a:r>
            <a:r>
              <a:rPr lang="ko-KR" altLang="en-US" dirty="0"/>
              <a:t>회원 등록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96" t="722" r="50919" b="-722"/>
          <a:stretch/>
        </p:blipFill>
        <p:spPr>
          <a:xfrm>
            <a:off x="9048285" y="2382567"/>
            <a:ext cx="2971103" cy="4200134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 flipH="1">
            <a:off x="8285356" y="1973766"/>
            <a:ext cx="144966" cy="2698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67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8154" b="8120"/>
          <a:stretch/>
        </p:blipFill>
        <p:spPr>
          <a:xfrm>
            <a:off x="500062" y="936702"/>
            <a:ext cx="8347981" cy="49957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62" y="289932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메뉴관리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360" y="2543406"/>
            <a:ext cx="2745362" cy="396890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7894828" y="1676547"/>
            <a:ext cx="1583709" cy="1144712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9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2649"/>
          <a:stretch/>
        </p:blipFill>
        <p:spPr>
          <a:xfrm>
            <a:off x="133815" y="1070517"/>
            <a:ext cx="8339369" cy="4654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62" y="28993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테이블 현황 및 결제 기본 화면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5570" r="31202"/>
          <a:stretch/>
        </p:blipFill>
        <p:spPr>
          <a:xfrm>
            <a:off x="8629301" y="2531722"/>
            <a:ext cx="3112933" cy="4326278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5820937" y="2921619"/>
            <a:ext cx="3233853" cy="235290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95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0062" y="289932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매출관리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823912"/>
            <a:ext cx="8924925" cy="52101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94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21452" y="2967335"/>
            <a:ext cx="25490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중간평가</a:t>
            </a:r>
            <a:endParaRPr lang="en-US" altLang="ko-K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5134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37072" y="2690336"/>
            <a:ext cx="5517856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0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서버</a:t>
            </a:r>
            <a:r>
              <a:rPr lang="en-US" altLang="ko-KR" sz="30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sz="3000" b="1" cap="none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클라이언트가 완벽히 분리되는</a:t>
            </a:r>
            <a:endParaRPr lang="en-US" altLang="ko-KR" sz="3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30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패턴을 기획단계 에서 구상하지 못해</a:t>
            </a:r>
            <a:endParaRPr lang="en-US" altLang="ko-KR" sz="3000" b="1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30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어려움을 겪었다</a:t>
            </a:r>
            <a:r>
              <a:rPr lang="en-US" altLang="ko-KR" sz="30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5611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57811" y="2967335"/>
            <a:ext cx="3876381" cy="92333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결과 및 </a:t>
            </a:r>
            <a:r>
              <a:rPr lang="ko-KR" altLang="en-US" sz="5400" b="0" cap="none" spc="0" dirty="0" err="1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느낀점</a:t>
            </a:r>
            <a:endParaRPr lang="en-US" altLang="ko-KR" sz="54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81" y="0"/>
            <a:ext cx="11738919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403" y="867264"/>
            <a:ext cx="2726726" cy="969747"/>
          </a:xfrm>
          <a:prstGeom prst="rect">
            <a:avLst/>
          </a:prstGeom>
        </p:spPr>
      </p:pic>
      <p:sp>
        <p:nvSpPr>
          <p:cNvPr id="5" name="텍스트 개체 틀 3"/>
          <p:cNvSpPr txBox="1">
            <a:spLocks/>
          </p:cNvSpPr>
          <p:nvPr/>
        </p:nvSpPr>
        <p:spPr>
          <a:xfrm>
            <a:off x="8408871" y="867264"/>
            <a:ext cx="2498025" cy="64505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55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결과 및 </a:t>
            </a:r>
            <a:r>
              <a:rPr lang="ko-KR" altLang="en-US" sz="55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느낀점</a:t>
            </a:r>
            <a:endParaRPr lang="en-US" altLang="ko-KR" sz="55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056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51" y="313038"/>
            <a:ext cx="9967784" cy="600538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466704" y="1764609"/>
            <a:ext cx="4226010" cy="2246769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선생님께서 알려주신 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커맨드 패턴에 입각해서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en-US" altLang="ko-KR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항시 가동되어야 하는 서버와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필요 시 가동되어야 하는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클라이언트 프로그램을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en-US" altLang="ko-KR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정확히 구분해서 </a:t>
            </a:r>
            <a:endParaRPr lang="en-US" altLang="ko-K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개발해야겠다는 것을 느꼈습니다</a:t>
            </a:r>
            <a:r>
              <a:rPr lang="en-US" altLang="ko-KR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.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3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97" y="2340302"/>
            <a:ext cx="1850026" cy="197805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16" y="2714434"/>
            <a:ext cx="1463879" cy="16039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43" y="2984507"/>
            <a:ext cx="1751032" cy="1333849"/>
          </a:xfrm>
          <a:prstGeom prst="rect">
            <a:avLst/>
          </a:prstGeom>
        </p:spPr>
      </p:pic>
      <p:sp>
        <p:nvSpPr>
          <p:cNvPr id="14" name="텍스트 개체 틀 3"/>
          <p:cNvSpPr txBox="1">
            <a:spLocks/>
          </p:cNvSpPr>
          <p:nvPr/>
        </p:nvSpPr>
        <p:spPr>
          <a:xfrm>
            <a:off x="6225846" y="13675"/>
            <a:ext cx="5966154" cy="15342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개발환</a:t>
            </a: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경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19" y="381528"/>
            <a:ext cx="2726726" cy="9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6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837038" y="1138535"/>
            <a:ext cx="8674443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감사합니다</a:t>
            </a:r>
            <a:r>
              <a:rPr lang="ko-KR" altLang="en-US" sz="3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 </a:t>
            </a:r>
            <a:endParaRPr lang="en-US" altLang="ko-KR" sz="3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576339" y="6194681"/>
            <a:ext cx="1343813" cy="461665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ko-KR" altLang="en-US" sz="2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조</a:t>
            </a:r>
            <a:endParaRPr lang="en-US" altLang="ko-KR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3" y="4481384"/>
            <a:ext cx="3333750" cy="1860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802" y="4370189"/>
            <a:ext cx="3429000" cy="205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6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01"/>
            <a:ext cx="7010399" cy="6855399"/>
          </a:xfrm>
          <a:prstGeom prst="rect">
            <a:avLst/>
          </a:prstGeom>
        </p:spPr>
      </p:pic>
      <p:sp>
        <p:nvSpPr>
          <p:cNvPr id="15" name="텍스트 개체 틀 3"/>
          <p:cNvSpPr txBox="1">
            <a:spLocks/>
          </p:cNvSpPr>
          <p:nvPr/>
        </p:nvSpPr>
        <p:spPr>
          <a:xfrm>
            <a:off x="6225846" y="13675"/>
            <a:ext cx="5966154" cy="15342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제작기간</a:t>
            </a:r>
            <a:endParaRPr lang="ko-KR" altLang="en-US" sz="40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13385" y="4271567"/>
            <a:ext cx="324793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3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2019-02-14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13387" y="2190707"/>
            <a:ext cx="324793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3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2019-01-15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113387" y="3098267"/>
            <a:ext cx="3310213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5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배달의민족 주아" pitchFamily="18" charset="-127"/>
                <a:ea typeface="배달의민족 주아" pitchFamily="18" charset="-127"/>
              </a:rPr>
              <a:t>~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19" y="381528"/>
            <a:ext cx="2726726" cy="9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2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" y="1928812"/>
            <a:ext cx="11214143" cy="4430799"/>
          </a:xfrm>
          <a:prstGeom prst="rect">
            <a:avLst/>
          </a:prstGeom>
        </p:spPr>
      </p:pic>
      <p:sp>
        <p:nvSpPr>
          <p:cNvPr id="6" name="텍스트 개체 틀 3"/>
          <p:cNvSpPr txBox="1">
            <a:spLocks/>
          </p:cNvSpPr>
          <p:nvPr/>
        </p:nvSpPr>
        <p:spPr>
          <a:xfrm>
            <a:off x="6225846" y="13675"/>
            <a:ext cx="5625533" cy="15342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marL="0" indent="0">
              <a:buNone/>
            </a:pPr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데이터베이스 설계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032" y="409445"/>
            <a:ext cx="2726726" cy="96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11" y="209155"/>
            <a:ext cx="2222438" cy="6992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270" y="202260"/>
            <a:ext cx="2306648" cy="7227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270" y="966054"/>
            <a:ext cx="5194320" cy="8390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368" y="2123408"/>
            <a:ext cx="2222454" cy="829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942" y="2142923"/>
            <a:ext cx="5212596" cy="17409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703" y="3039130"/>
            <a:ext cx="2206804" cy="81517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28" y="966054"/>
            <a:ext cx="2205580" cy="8390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t="473" b="-1"/>
          <a:stretch/>
        </p:blipFill>
        <p:spPr>
          <a:xfrm>
            <a:off x="794011" y="4134012"/>
            <a:ext cx="3199481" cy="11668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0"/>
          <a:srcRect t="15351"/>
          <a:stretch/>
        </p:blipFill>
        <p:spPr>
          <a:xfrm>
            <a:off x="4124119" y="4134012"/>
            <a:ext cx="4167074" cy="116689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9047" y="166164"/>
            <a:ext cx="2740571" cy="84278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70571" y="4305843"/>
            <a:ext cx="2129422" cy="78101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70571" y="5885132"/>
            <a:ext cx="2129421" cy="66628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0571" y="5131934"/>
            <a:ext cx="2129424" cy="6429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43706" y="231513"/>
            <a:ext cx="2933568" cy="170785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43706" y="3527495"/>
            <a:ext cx="2933568" cy="54064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023" y="5609918"/>
            <a:ext cx="3200469" cy="9827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2877" y="5623839"/>
            <a:ext cx="4204299" cy="95495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43706" y="1983475"/>
            <a:ext cx="2933568" cy="150869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80" y="439111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회원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523" y="2201837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메뉴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522" y="4165351"/>
            <a:ext cx="90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테이블 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입장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828" y="5609917"/>
            <a:ext cx="90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배달의민족 주아" pitchFamily="18" charset="-127"/>
                <a:ea typeface="배달의민족 주아" pitchFamily="18" charset="-127"/>
              </a:rPr>
              <a:t>채팅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68128" y="220260"/>
            <a:ext cx="90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주문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결제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01452" y="4285218"/>
            <a:ext cx="908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배달의민족 주아" pitchFamily="18" charset="-127"/>
                <a:ea typeface="배달의민족 주아" pitchFamily="18" charset="-127"/>
              </a:rPr>
              <a:t>기타</a:t>
            </a:r>
            <a:endParaRPr lang="en-US" altLang="ko-KR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350103" y="636674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배달의민족 주아" pitchFamily="18" charset="-127"/>
                <a:ea typeface="배달의민족 주아" pitchFamily="18" charset="-127"/>
              </a:rPr>
              <a:t>총 </a:t>
            </a:r>
            <a:r>
              <a:rPr lang="en-US" altLang="ko-KR" dirty="0" smtClean="0">
                <a:latin typeface="배달의민족 주아" pitchFamily="18" charset="-127"/>
                <a:ea typeface="배달의민족 주아" pitchFamily="18" charset="-127"/>
              </a:rPr>
              <a:t>18</a:t>
            </a:r>
            <a:r>
              <a:rPr lang="ko-KR" altLang="en-US" dirty="0" smtClean="0">
                <a:latin typeface="배달의민족 주아" pitchFamily="18" charset="-127"/>
                <a:ea typeface="배달의민족 주아" pitchFamily="18" charset="-127"/>
              </a:rPr>
              <a:t>개</a:t>
            </a:r>
            <a:endParaRPr lang="ko-KR" altLang="en-US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05083" y="239394"/>
            <a:ext cx="7647180" cy="1480601"/>
            <a:chOff x="453236" y="372007"/>
            <a:chExt cx="7736342" cy="18460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35" y="487935"/>
              <a:ext cx="2222438" cy="69920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3094" y="481040"/>
              <a:ext cx="2306648" cy="7227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3094" y="1244834"/>
              <a:ext cx="5194320" cy="8390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052" y="1244834"/>
              <a:ext cx="2205580" cy="83901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6704" y="480997"/>
              <a:ext cx="2740571" cy="84278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53236" y="372007"/>
              <a:ext cx="7736342" cy="1846065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latin typeface="배달의민족 주아" pitchFamily="18" charset="-127"/>
                  <a:ea typeface="배달의민족 주아" pitchFamily="18" charset="-127"/>
                </a:rPr>
                <a:t>회원 관련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1155" y="1883201"/>
            <a:ext cx="7651108" cy="1618723"/>
            <a:chOff x="442084" y="2356302"/>
            <a:chExt cx="7736342" cy="19475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81" y="2438965"/>
              <a:ext cx="2222454" cy="82910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0855" y="2458480"/>
              <a:ext cx="5212596" cy="17409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616" y="3354687"/>
              <a:ext cx="2206804" cy="81517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42084" y="2356302"/>
              <a:ext cx="7736342" cy="1947527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latin typeface="배달의민족 주아" pitchFamily="18" charset="-127"/>
                  <a:ea typeface="배달의민족 주아" pitchFamily="18" charset="-127"/>
                </a:rPr>
                <a:t>메뉴관련</a:t>
              </a:r>
              <a:endParaRPr lang="ko-KR" altLang="en-US" b="1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01155" y="3709736"/>
            <a:ext cx="7651108" cy="1459726"/>
            <a:chOff x="274815" y="4364000"/>
            <a:chExt cx="7736342" cy="1410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/>
            <a:srcRect t="473" b="-1"/>
            <a:stretch/>
          </p:blipFill>
          <p:spPr>
            <a:xfrm>
              <a:off x="369655" y="4475323"/>
              <a:ext cx="3199481" cy="11668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1"/>
            <a:srcRect t="15351"/>
            <a:stretch/>
          </p:blipFill>
          <p:spPr>
            <a:xfrm>
              <a:off x="3699763" y="4475323"/>
              <a:ext cx="4167074" cy="116689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74815" y="4364000"/>
              <a:ext cx="7736342" cy="1410150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latin typeface="배달의민족 주아" pitchFamily="18" charset="-127"/>
                  <a:ea typeface="배달의민족 주아" pitchFamily="18" charset="-127"/>
                </a:rPr>
                <a:t>테이블 및 입장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1155" y="5366122"/>
            <a:ext cx="7651108" cy="1267894"/>
            <a:chOff x="274815" y="5885473"/>
            <a:chExt cx="7736342" cy="117989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426" y="5973406"/>
              <a:ext cx="3200469" cy="98279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1522" y="5980686"/>
              <a:ext cx="4204299" cy="934216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74815" y="5885473"/>
              <a:ext cx="7736342" cy="1179898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latin typeface="배달의민족 주아" pitchFamily="18" charset="-127"/>
                  <a:ea typeface="배달의민족 주아" pitchFamily="18" charset="-127"/>
                </a:rPr>
                <a:t>채팅 관련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746828" y="239394"/>
            <a:ext cx="3151358" cy="4057181"/>
            <a:chOff x="8753365" y="304505"/>
            <a:chExt cx="3151358" cy="405718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58330" y="404964"/>
              <a:ext cx="2933568" cy="170785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58330" y="3700946"/>
              <a:ext cx="2933568" cy="54064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58330" y="2156926"/>
              <a:ext cx="2933568" cy="150869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8753365" y="304505"/>
              <a:ext cx="3151358" cy="4057181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0" b="1" dirty="0">
                  <a:latin typeface="배달의민족 주아" pitchFamily="18" charset="-127"/>
                  <a:ea typeface="배달의민족 주아" pitchFamily="18" charset="-127"/>
                </a:rPr>
                <a:t>주문 및 결제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855724" y="4428934"/>
            <a:ext cx="3042462" cy="2181227"/>
            <a:chOff x="9654456" y="4321085"/>
            <a:chExt cx="2259028" cy="251743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19547" y="4455352"/>
              <a:ext cx="2129422" cy="78101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19547" y="6034641"/>
              <a:ext cx="2129421" cy="66628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19547" y="5281443"/>
              <a:ext cx="2129424" cy="64294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9654456" y="4321085"/>
              <a:ext cx="2259028" cy="2517437"/>
            </a:xfrm>
            <a:prstGeom prst="rect">
              <a:avLst/>
            </a:prstGeom>
            <a:solidFill>
              <a:srgbClr val="1E2735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latin typeface="배달의민족 주아" pitchFamily="18" charset="-127"/>
                  <a:ea typeface="배달의민족 주아" pitchFamily="18" charset="-127"/>
                </a:rPr>
                <a:t>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31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705083" y="239394"/>
            <a:ext cx="7647180" cy="1480601"/>
            <a:chOff x="453236" y="372007"/>
            <a:chExt cx="7736342" cy="184606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35" y="487935"/>
              <a:ext cx="2222438" cy="69920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3094" y="481040"/>
              <a:ext cx="2306648" cy="72271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3094" y="1244834"/>
              <a:ext cx="5194320" cy="83901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052" y="1244834"/>
              <a:ext cx="2205580" cy="83901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6704" y="480997"/>
              <a:ext cx="2740571" cy="842785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453236" y="372007"/>
              <a:ext cx="7736342" cy="1846065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01155" y="1883201"/>
            <a:ext cx="7651108" cy="1618723"/>
            <a:chOff x="442084" y="2356302"/>
            <a:chExt cx="7736342" cy="194752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5281" y="2438965"/>
              <a:ext cx="2222454" cy="82910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30855" y="2458480"/>
              <a:ext cx="5212596" cy="1740927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5616" y="3354687"/>
              <a:ext cx="2206804" cy="81517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42084" y="2356302"/>
              <a:ext cx="7736342" cy="1947527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01155" y="3709736"/>
            <a:ext cx="7651108" cy="1459726"/>
            <a:chOff x="274815" y="4364000"/>
            <a:chExt cx="7736342" cy="1410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10"/>
            <a:srcRect t="473" b="-1"/>
            <a:stretch/>
          </p:blipFill>
          <p:spPr>
            <a:xfrm>
              <a:off x="369655" y="4475323"/>
              <a:ext cx="3199481" cy="116689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11"/>
            <a:srcRect t="15351"/>
            <a:stretch/>
          </p:blipFill>
          <p:spPr>
            <a:xfrm>
              <a:off x="3699763" y="4475323"/>
              <a:ext cx="4167074" cy="116689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74815" y="4364000"/>
              <a:ext cx="7736342" cy="1410150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01155" y="5366122"/>
            <a:ext cx="7651108" cy="1267894"/>
            <a:chOff x="274815" y="5885473"/>
            <a:chExt cx="7736342" cy="117989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426" y="5973406"/>
              <a:ext cx="3200469" cy="982796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11522" y="5980686"/>
              <a:ext cx="4204299" cy="934216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74815" y="5885473"/>
              <a:ext cx="7736342" cy="1179898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8746828" y="239394"/>
            <a:ext cx="3151358" cy="4057181"/>
            <a:chOff x="8753365" y="304505"/>
            <a:chExt cx="3151358" cy="4057181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858330" y="404964"/>
              <a:ext cx="2933568" cy="1707858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58330" y="3700946"/>
              <a:ext cx="2933568" cy="540649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58330" y="2156926"/>
              <a:ext cx="2933568" cy="1508692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8753365" y="304505"/>
              <a:ext cx="3151358" cy="4057181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855724" y="4428934"/>
            <a:ext cx="3042462" cy="2181227"/>
            <a:chOff x="9654456" y="4321085"/>
            <a:chExt cx="2259028" cy="251743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19547" y="4455352"/>
              <a:ext cx="2129422" cy="78101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719547" y="6034641"/>
              <a:ext cx="2129421" cy="66628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719547" y="5281443"/>
              <a:ext cx="2129424" cy="64294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9654456" y="4321085"/>
              <a:ext cx="2259028" cy="2517437"/>
            </a:xfrm>
            <a:prstGeom prst="rect">
              <a:avLst/>
            </a:prstGeom>
            <a:solidFill>
              <a:srgbClr val="38383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itchFamily="18" charset="-127"/>
                <a:ea typeface="배달의민족 주아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9522" y="267111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회원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  <a:endParaRPr lang="ko-KR" altLang="en-US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331" y="1971349"/>
            <a:ext cx="6110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메뉴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관련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78497" y="3740496"/>
            <a:ext cx="908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테이블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입장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41740" y="5354905"/>
            <a:ext cx="90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채팅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92665" y="257292"/>
            <a:ext cx="9088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주문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및 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결제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01452" y="4285218"/>
            <a:ext cx="908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배달의민족 주아" pitchFamily="18" charset="-127"/>
                <a:ea typeface="배달의민족 주아" pitchFamily="18" charset="-127"/>
              </a:rPr>
              <a:t>기타</a:t>
            </a:r>
            <a:endParaRPr lang="en-US" altLang="ko-KR" sz="2000" b="1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80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280</Words>
  <Application>Microsoft Office PowerPoint</Application>
  <PresentationFormat>사용자 지정</PresentationFormat>
  <Paragraphs>140</Paragraphs>
  <Slides>40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2" baseType="lpstr">
      <vt:lpstr>Office 테마</vt:lpstr>
      <vt:lpstr>Worksheet</vt:lpstr>
      <vt:lpstr>PowerPoint 프레젠테이션</vt:lpstr>
      <vt:lpstr>PowerPoint 프레젠테이션</vt:lpstr>
      <vt:lpstr>술집 관리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</dc:creator>
  <cp:lastModifiedBy>이민형</cp:lastModifiedBy>
  <cp:revision>59</cp:revision>
  <dcterms:created xsi:type="dcterms:W3CDTF">2019-02-13T11:49:36Z</dcterms:created>
  <dcterms:modified xsi:type="dcterms:W3CDTF">2019-02-15T01:15:00Z</dcterms:modified>
</cp:coreProperties>
</file>